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19"/>
  </p:notesMasterIdLst>
  <p:handoutMasterIdLst>
    <p:handoutMasterId r:id="rId20"/>
  </p:handoutMasterIdLst>
  <p:sldIdLst>
    <p:sldId id="262" r:id="rId5"/>
    <p:sldId id="281" r:id="rId6"/>
    <p:sldId id="257" r:id="rId7"/>
    <p:sldId id="261" r:id="rId8"/>
    <p:sldId id="284" r:id="rId9"/>
    <p:sldId id="274" r:id="rId10"/>
    <p:sldId id="283" r:id="rId11"/>
    <p:sldId id="279" r:id="rId12"/>
    <p:sldId id="282" r:id="rId13"/>
    <p:sldId id="271" r:id="rId14"/>
    <p:sldId id="285" r:id="rId15"/>
    <p:sldId id="270" r:id="rId16"/>
    <p:sldId id="280"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F5417-89D3-4774-A381-51FEE6C587E3}" v="80" dt="2023-05-21T04:04:16.10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25" autoAdjust="0"/>
  </p:normalViewPr>
  <p:slideViewPr>
    <p:cSldViewPr snapToGrid="0">
      <p:cViewPr varScale="1">
        <p:scale>
          <a:sx n="54" d="100"/>
          <a:sy n="54" d="100"/>
        </p:scale>
        <p:origin x="1148" y="56"/>
      </p:cViewPr>
      <p:guideLst>
        <p:guide pos="3840"/>
        <p:guide orient="horz" pos="2160"/>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5/21/2023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Cameron – </a:t>
            </a:r>
          </a:p>
          <a:p>
            <a:endParaRPr lang="en-US" dirty="0"/>
          </a:p>
          <a:p>
            <a:r>
              <a:rPr lang="en-US" dirty="0"/>
              <a:t>Hi All, Today our group will be discussing the </a:t>
            </a:r>
            <a:r>
              <a:rPr lang="en-US" sz="1200" b="0" i="0" dirty="0">
                <a:effectLst/>
                <a:latin typeface="Söhne"/>
              </a:rPr>
              <a:t>connection between happiness and life expectancy and why this been the subject to a number of studies and research questions.  </a:t>
            </a:r>
            <a:br>
              <a:rPr lang="en-US" sz="1200" b="0" i="0" dirty="0">
                <a:effectLst/>
                <a:latin typeface="Söhne"/>
              </a:rPr>
            </a:br>
            <a:endParaRPr lang="en-US" sz="1200" b="0" i="0" dirty="0">
              <a:effectLst/>
              <a:latin typeface="Söhne"/>
            </a:endParaRPr>
          </a:p>
          <a:p>
            <a:pPr algn="l"/>
            <a:r>
              <a:rPr lang="en-US" sz="1200" b="0" i="0" dirty="0">
                <a:effectLst/>
                <a:latin typeface="Söhne"/>
              </a:rPr>
              <a:t>While the relationship between the two is complex and multifaceted, there is evidence to suggest that happiness and life expectancy are indeed interconnected.</a:t>
            </a:r>
          </a:p>
          <a:p>
            <a:pPr algn="l"/>
            <a:endParaRPr lang="en-US" sz="1200" b="0" i="0" dirty="0">
              <a:effectLst/>
              <a:latin typeface="Söhne"/>
            </a:endParaRPr>
          </a:p>
          <a:p>
            <a:pPr algn="l"/>
            <a:r>
              <a:rPr lang="en-US" sz="1200" b="0" i="0" dirty="0">
                <a:effectLst/>
                <a:latin typeface="Söhne"/>
              </a:rPr>
              <a:t>Our first data set is from the World Health </a:t>
            </a:r>
            <a:r>
              <a:rPr lang="en-US" sz="1200" b="0" i="0" dirty="0" err="1">
                <a:effectLst/>
                <a:latin typeface="Söhne"/>
              </a:rPr>
              <a:t>Organisation</a:t>
            </a:r>
            <a:r>
              <a:rPr lang="en-US" sz="1200" b="0" i="0" dirty="0">
                <a:effectLst/>
                <a:latin typeface="Söhne"/>
              </a:rPr>
              <a:t> (WHO) as they keep track of a number of health-related factors for all countries.  The other is a well trusted data set from Kaggle which refers to the Happiness vs </a:t>
            </a:r>
            <a:r>
              <a:rPr lang="en-US" sz="1200" b="0" i="0" dirty="0" err="1">
                <a:effectLst/>
                <a:latin typeface="Söhne"/>
              </a:rPr>
              <a:t>Corrpution</a:t>
            </a:r>
            <a:r>
              <a:rPr lang="en-US" sz="1200" b="0" i="0" dirty="0">
                <a:effectLst/>
                <a:latin typeface="Söhne"/>
              </a:rPr>
              <a:t> of a country and if there is any correlation.  Both Data sets overlap over the year 2015 so we are using this year to base our data and will be using other years of the data sets to assist in building trends and a greater picture of how these countries change over time. </a:t>
            </a:r>
            <a:endParaRPr lang="en-US" dirty="0"/>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1381323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2</a:t>
            </a:fld>
            <a:endParaRPr lang="en-US"/>
          </a:p>
        </p:txBody>
      </p:sp>
    </p:spTree>
    <p:extLst>
      <p:ext uri="{BB962C8B-B14F-4D97-AF65-F5344CB8AC3E}">
        <p14:creationId xmlns:p14="http://schemas.microsoft.com/office/powerpoint/2010/main" val="233987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 – </a:t>
            </a:r>
          </a:p>
          <a:p>
            <a:br>
              <a:rPr lang="en-US" sz="1200" b="0" i="0" dirty="0">
                <a:effectLst/>
                <a:latin typeface="Söhne"/>
              </a:rPr>
            </a:br>
            <a:r>
              <a:rPr lang="en-US" b="0" i="0" dirty="0">
                <a:solidFill>
                  <a:srgbClr val="D1D5DB"/>
                </a:solidFill>
                <a:effectLst/>
                <a:latin typeface="Söhne"/>
              </a:rPr>
              <a:t>What Impacts Happiness:</a:t>
            </a:r>
          </a:p>
          <a:p>
            <a:pPr algn="l">
              <a:buFont typeface="+mj-lt"/>
              <a:buAutoNum type="arabicPeriod"/>
            </a:pPr>
            <a:r>
              <a:rPr lang="en-US" b="0" i="0" dirty="0">
                <a:solidFill>
                  <a:srgbClr val="D1D5DB"/>
                </a:solidFill>
                <a:effectLst/>
                <a:latin typeface="Söhne"/>
              </a:rPr>
              <a:t>Positive Emotions: Cultivating positive emotions such as joy, gratitude, and contentment can significantly impact happiness and overall well-being.</a:t>
            </a:r>
          </a:p>
          <a:p>
            <a:pPr algn="l">
              <a:buFont typeface="+mj-lt"/>
              <a:buAutoNum type="arabicPeriod"/>
            </a:pPr>
            <a:r>
              <a:rPr lang="en-US" b="0" i="0" dirty="0">
                <a:solidFill>
                  <a:srgbClr val="D1D5DB"/>
                </a:solidFill>
                <a:effectLst/>
                <a:latin typeface="Söhne"/>
              </a:rPr>
              <a:t>Lower Stress Levels: Managing and reducing stress through techniques like mindfulness and self-care can contribute to increased happiness and improved mental health.</a:t>
            </a:r>
          </a:p>
          <a:p>
            <a:pPr algn="l">
              <a:buFont typeface="+mj-lt"/>
              <a:buAutoNum type="arabicPeriod"/>
            </a:pPr>
            <a:r>
              <a:rPr lang="en-US" b="0" i="0" dirty="0">
                <a:solidFill>
                  <a:srgbClr val="D1D5DB"/>
                </a:solidFill>
                <a:effectLst/>
                <a:latin typeface="Söhne"/>
              </a:rPr>
              <a:t>Social Support and Relationships: Strong social connections and supportive relationships with family, friends, and communities play a crucial role in fostering happiness and providing a sense of belonging.</a:t>
            </a:r>
          </a:p>
          <a:p>
            <a:pPr algn="l"/>
            <a:endParaRPr lang="en-US" b="0" i="0" dirty="0">
              <a:solidFill>
                <a:srgbClr val="D1D5DB"/>
              </a:solidFill>
              <a:effectLst/>
              <a:latin typeface="Söhne"/>
            </a:endParaRPr>
          </a:p>
          <a:p>
            <a:pPr algn="l"/>
            <a:r>
              <a:rPr lang="en-US" b="0" i="0" dirty="0">
                <a:solidFill>
                  <a:srgbClr val="D1D5DB"/>
                </a:solidFill>
                <a:effectLst/>
                <a:latin typeface="Söhne"/>
              </a:rPr>
              <a:t>What Impacts Life Expectancy:</a:t>
            </a:r>
          </a:p>
          <a:p>
            <a:pPr algn="l">
              <a:buFont typeface="+mj-lt"/>
              <a:buAutoNum type="arabicPeriod"/>
            </a:pPr>
            <a:r>
              <a:rPr lang="en-US" b="0" i="0" dirty="0">
                <a:solidFill>
                  <a:srgbClr val="D1D5DB"/>
                </a:solidFill>
                <a:effectLst/>
                <a:latin typeface="Söhne"/>
              </a:rPr>
              <a:t>Healthy Lifestyle: Engaging in regular exercise, maintaining a balanced diet, and avoiding harmful habits like smoking and excessive alcohol consumption can positively impact life expectancy.</a:t>
            </a:r>
          </a:p>
          <a:p>
            <a:pPr algn="l">
              <a:buFont typeface="+mj-lt"/>
              <a:buAutoNum type="arabicPeriod"/>
            </a:pPr>
            <a:r>
              <a:rPr lang="en-US" b="0" i="0" dirty="0">
                <a:solidFill>
                  <a:srgbClr val="D1D5DB"/>
                </a:solidFill>
                <a:effectLst/>
                <a:latin typeface="Söhne"/>
              </a:rPr>
              <a:t>Access to Health Care/Disease Prevention: Ensuring access to quality healthcare services, early disease detection, and preventive measures like vaccinations can contribute to a longer and healthier life.</a:t>
            </a:r>
          </a:p>
          <a:p>
            <a:pPr algn="l">
              <a:buFont typeface="+mj-lt"/>
              <a:buAutoNum type="arabicPeriod"/>
            </a:pPr>
            <a:r>
              <a:rPr lang="en-US" b="0" i="0" dirty="0">
                <a:solidFill>
                  <a:srgbClr val="D1D5DB"/>
                </a:solidFill>
                <a:effectLst/>
                <a:latin typeface="Söhne"/>
              </a:rPr>
              <a:t>Education and Knowledge: Higher levels of education and access to knowledge enable individuals to make informed decisions about their health, adopt healthier behaviors, and seek appropriate medical care.</a:t>
            </a:r>
          </a:p>
          <a:p>
            <a:pPr algn="l">
              <a:buFont typeface="+mj-lt"/>
              <a:buAutoNum type="arabicPeriod"/>
            </a:pPr>
            <a:r>
              <a:rPr lang="en-US" b="0" i="0" dirty="0">
                <a:solidFill>
                  <a:srgbClr val="D1D5DB"/>
                </a:solidFill>
                <a:effectLst/>
                <a:latin typeface="Söhne"/>
              </a:rPr>
              <a:t>Mental Well-Being: Addressing and maintaining good mental health through stress management, seeking professional help when needed, and promoting overall well-being can have a positive impact on life expectancy.</a:t>
            </a:r>
          </a:p>
          <a:p>
            <a:pPr algn="l">
              <a:buFont typeface="+mj-lt"/>
              <a:buNone/>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3</a:t>
            </a:fld>
            <a:endParaRPr lang="en-US"/>
          </a:p>
        </p:txBody>
      </p:sp>
    </p:spTree>
    <p:extLst>
      <p:ext uri="{BB962C8B-B14F-4D97-AF65-F5344CB8AC3E}">
        <p14:creationId xmlns:p14="http://schemas.microsoft.com/office/powerpoint/2010/main" val="3107314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12</a:t>
            </a:fld>
            <a:endParaRPr lang="en-US"/>
          </a:p>
        </p:txBody>
      </p:sp>
    </p:spTree>
    <p:extLst>
      <p:ext uri="{BB962C8B-B14F-4D97-AF65-F5344CB8AC3E}">
        <p14:creationId xmlns:p14="http://schemas.microsoft.com/office/powerpoint/2010/main" val="118780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11C9-A5FC-1D49-B914-34FB68B32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DD4C205-1DC7-487B-0458-78C5106DF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F82FD6B-1EE2-552E-9299-25821C74F5AB}"/>
              </a:ext>
            </a:extLst>
          </p:cNvPr>
          <p:cNvSpPr>
            <a:spLocks noGrp="1"/>
          </p:cNvSpPr>
          <p:nvPr>
            <p:ph type="dt" sz="half" idx="10"/>
          </p:nvPr>
        </p:nvSpPr>
        <p:spPr/>
        <p:txBody>
          <a:bodyPr/>
          <a:lstStyle/>
          <a:p>
            <a:fld id="{C1D2ACE5-C0B2-48F5-884C-87A81FEE4AD2}" type="datetimeFigureOut">
              <a:rPr lang="en-AU" smtClean="0"/>
              <a:t>21/05/2023</a:t>
            </a:fld>
            <a:endParaRPr lang="en-AU"/>
          </a:p>
        </p:txBody>
      </p:sp>
      <p:sp>
        <p:nvSpPr>
          <p:cNvPr id="5" name="Footer Placeholder 4">
            <a:extLst>
              <a:ext uri="{FF2B5EF4-FFF2-40B4-BE49-F238E27FC236}">
                <a16:creationId xmlns:a16="http://schemas.microsoft.com/office/drawing/2014/main" id="{C3821466-E559-80C4-8181-E2398CE17E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DCB0A6-1E90-50DE-D608-46F3658BB370}"/>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CB0FCCE7-352D-3CB8-4678-61099013AF49}"/>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92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4D2B-8B36-56C1-2070-7271775824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604252-9115-D98E-E376-0AE17B9D8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B34F76-A8E6-0651-9EFC-B1D8A8076306}"/>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5" name="Footer Placeholder 4">
            <a:extLst>
              <a:ext uri="{FF2B5EF4-FFF2-40B4-BE49-F238E27FC236}">
                <a16:creationId xmlns:a16="http://schemas.microsoft.com/office/drawing/2014/main" id="{24149EA2-F6BB-DD80-2A07-B8660F32A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BBDC4-A994-F7DB-13F8-090874DA89D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62052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12BF8-A9F4-B8CD-BFA7-37DA2F3EAA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F894CE-181A-015E-B4EF-17F7A92F1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4AE2A8-9E92-6707-2048-194A2D4490C0}"/>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5" name="Footer Placeholder 4">
            <a:extLst>
              <a:ext uri="{FF2B5EF4-FFF2-40B4-BE49-F238E27FC236}">
                <a16:creationId xmlns:a16="http://schemas.microsoft.com/office/drawing/2014/main" id="{D64066FF-DAE4-9097-9084-9EE773203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9BEED-D3AB-9ECC-E0B8-5A5054611EA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0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45048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B0EC-93CB-48C3-5D26-44443F73B9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00B9C8-CD3A-5736-67F7-E26125BEF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B8C498-A312-7B81-71AF-FAD0A89533FF}"/>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5" name="Footer Placeholder 4">
            <a:extLst>
              <a:ext uri="{FF2B5EF4-FFF2-40B4-BE49-F238E27FC236}">
                <a16:creationId xmlns:a16="http://schemas.microsoft.com/office/drawing/2014/main" id="{6B80ACC8-124C-98F4-CAEC-B054AA707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6675E-659C-8867-7A76-737299D10E6C}"/>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0706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106-748E-67EC-904B-F66E94076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A27E39B-617E-DB1C-9E3D-BAD0EFF821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76423-6E1B-A1E7-716E-DCD7C90034AD}"/>
              </a:ext>
            </a:extLst>
          </p:cNvPr>
          <p:cNvSpPr>
            <a:spLocks noGrp="1"/>
          </p:cNvSpPr>
          <p:nvPr>
            <p:ph type="dt" sz="half" idx="10"/>
          </p:nvPr>
        </p:nvSpPr>
        <p:spPr/>
        <p:txBody>
          <a:bodyPr/>
          <a:lstStyle/>
          <a:p>
            <a:fld id="{C1D2ACE5-C0B2-48F5-884C-87A81FEE4AD2}" type="datetimeFigureOut">
              <a:rPr lang="en-AU" smtClean="0"/>
              <a:t>21/05/2023</a:t>
            </a:fld>
            <a:endParaRPr lang="en-AU"/>
          </a:p>
        </p:txBody>
      </p:sp>
      <p:sp>
        <p:nvSpPr>
          <p:cNvPr id="5" name="Footer Placeholder 4">
            <a:extLst>
              <a:ext uri="{FF2B5EF4-FFF2-40B4-BE49-F238E27FC236}">
                <a16:creationId xmlns:a16="http://schemas.microsoft.com/office/drawing/2014/main" id="{E05B6AD9-4413-5AFD-7A8A-00815377A7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599C83-92B4-6490-592A-83257180134C}"/>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13A48B53-CAA9-C29B-E7DB-E7DAFF6481AD}"/>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49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344-E114-1F09-5C34-339D35B205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6630CD2-95B8-5105-BE0E-53FB5B86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CEBC955-BA5E-6333-C67B-7538AD5E1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B3E66EE-0186-000E-9B5C-C953073AB738}"/>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6" name="Footer Placeholder 5">
            <a:extLst>
              <a:ext uri="{FF2B5EF4-FFF2-40B4-BE49-F238E27FC236}">
                <a16:creationId xmlns:a16="http://schemas.microsoft.com/office/drawing/2014/main" id="{14B27EE9-D310-DD61-A4B7-ED66E9E57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6FB93-D79F-A96B-E41B-EC7DE10913B5}"/>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387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3CEA-2719-0842-2842-25A55E49341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0CF47A9-5377-8B88-9821-D8ED2FB9A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246F0-2FB3-7A3C-2259-D982975CF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9800B-CE8B-0383-0D78-1642ACE74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373C3-DD8B-3185-1361-2801EFA37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3081291-13E5-B1AF-FB10-A25DD7B30D61}"/>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8" name="Footer Placeholder 7">
            <a:extLst>
              <a:ext uri="{FF2B5EF4-FFF2-40B4-BE49-F238E27FC236}">
                <a16:creationId xmlns:a16="http://schemas.microsoft.com/office/drawing/2014/main" id="{CCAE96CB-7586-7472-2DC0-EA308CFAC1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1E6088-C0EE-B376-F984-5024B916CFBF}"/>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9424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78CC-5751-78BF-AE45-E4163595B2B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9ADE3CB-0501-3FF4-C6F5-DF5DC387947F}"/>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4" name="Footer Placeholder 3">
            <a:extLst>
              <a:ext uri="{FF2B5EF4-FFF2-40B4-BE49-F238E27FC236}">
                <a16:creationId xmlns:a16="http://schemas.microsoft.com/office/drawing/2014/main" id="{C0565D77-97AE-7A2D-6832-360F69CAE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DECF4A-FAB0-5AB3-1F60-F29DC284481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96104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196E2-A916-C340-6231-3A2534265451}"/>
              </a:ext>
            </a:extLst>
          </p:cNvPr>
          <p:cNvSpPr>
            <a:spLocks noGrp="1"/>
          </p:cNvSpPr>
          <p:nvPr>
            <p:ph type="dt" sz="half" idx="10"/>
          </p:nvPr>
        </p:nvSpPr>
        <p:spPr/>
        <p:txBody>
          <a:bodyPr/>
          <a:lstStyle/>
          <a:p>
            <a:fld id="{C1D2ACE5-C0B2-48F5-884C-87A81FEE4AD2}" type="datetimeFigureOut">
              <a:rPr lang="en-AU" smtClean="0"/>
              <a:t>21/05/2023</a:t>
            </a:fld>
            <a:endParaRPr lang="en-AU"/>
          </a:p>
        </p:txBody>
      </p:sp>
      <p:sp>
        <p:nvSpPr>
          <p:cNvPr id="3" name="Footer Placeholder 2">
            <a:extLst>
              <a:ext uri="{FF2B5EF4-FFF2-40B4-BE49-F238E27FC236}">
                <a16:creationId xmlns:a16="http://schemas.microsoft.com/office/drawing/2014/main" id="{F5546C5B-6D8B-311C-6269-F1D2398E60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B4FD9A-148A-A8B4-60F9-50EA06E7171F}"/>
              </a:ext>
            </a:extLst>
          </p:cNvPr>
          <p:cNvSpPr>
            <a:spLocks noGrp="1"/>
          </p:cNvSpPr>
          <p:nvPr>
            <p:ph type="sldNum" sz="quarter" idx="12"/>
          </p:nvPr>
        </p:nvSpPr>
        <p:spPr/>
        <p:txBody>
          <a:bodyPr/>
          <a:lstStyle/>
          <a:p>
            <a:fld id="{981274BE-0AC3-42A4-882D-00F5782FC671}" type="slidenum">
              <a:rPr lang="en-AU" smtClean="0"/>
              <a:t>‹#›</a:t>
            </a:fld>
            <a:endParaRPr lang="en-AU"/>
          </a:p>
        </p:txBody>
      </p:sp>
    </p:spTree>
    <p:extLst>
      <p:ext uri="{BB962C8B-B14F-4D97-AF65-F5344CB8AC3E}">
        <p14:creationId xmlns:p14="http://schemas.microsoft.com/office/powerpoint/2010/main" val="27099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EF33-C431-D908-58AD-6D2B253A6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B65A2EC-6089-EEA3-84AA-AE32CCE80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54F6360-1C5B-5B41-D563-6A3543E09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A2FAE-D428-0D32-5493-38BD1633D793}"/>
              </a:ext>
            </a:extLst>
          </p:cNvPr>
          <p:cNvSpPr>
            <a:spLocks noGrp="1"/>
          </p:cNvSpPr>
          <p:nvPr>
            <p:ph type="dt" sz="half" idx="10"/>
          </p:nvPr>
        </p:nvSpPr>
        <p:spPr/>
        <p:txBody>
          <a:bodyPr/>
          <a:lstStyle/>
          <a:p>
            <a:fld id="{37CC0096-1860-4642-9CD2-0079EA5E7CD1}" type="datetimeFigureOut">
              <a:rPr lang="en-US" smtClean="0"/>
              <a:t>5/21/2023</a:t>
            </a:fld>
            <a:endParaRPr lang="en-US"/>
          </a:p>
        </p:txBody>
      </p:sp>
      <p:sp>
        <p:nvSpPr>
          <p:cNvPr id="6" name="Footer Placeholder 5">
            <a:extLst>
              <a:ext uri="{FF2B5EF4-FFF2-40B4-BE49-F238E27FC236}">
                <a16:creationId xmlns:a16="http://schemas.microsoft.com/office/drawing/2014/main" id="{DE374E04-F163-1921-C8DC-7667F9667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A03F4-1CEF-E965-65FB-A01CC31D99CE}"/>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508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81D6-EEFC-2702-104A-1785B3F6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41854B4-1495-D472-FC16-79FBEF252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1B752C2-721B-1535-0B70-B7AF4BFF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C9D57-A711-C620-B14A-FB153200D169}"/>
              </a:ext>
            </a:extLst>
          </p:cNvPr>
          <p:cNvSpPr>
            <a:spLocks noGrp="1"/>
          </p:cNvSpPr>
          <p:nvPr>
            <p:ph type="dt" sz="half" idx="10"/>
          </p:nvPr>
        </p:nvSpPr>
        <p:spPr/>
        <p:txBody>
          <a:bodyPr/>
          <a:lstStyle/>
          <a:p>
            <a:fld id="{C1D2ACE5-C0B2-48F5-884C-87A81FEE4AD2}" type="datetimeFigureOut">
              <a:rPr lang="en-AU" smtClean="0"/>
              <a:t>21/05/2023</a:t>
            </a:fld>
            <a:endParaRPr lang="en-AU"/>
          </a:p>
        </p:txBody>
      </p:sp>
      <p:sp>
        <p:nvSpPr>
          <p:cNvPr id="6" name="Footer Placeholder 5">
            <a:extLst>
              <a:ext uri="{FF2B5EF4-FFF2-40B4-BE49-F238E27FC236}">
                <a16:creationId xmlns:a16="http://schemas.microsoft.com/office/drawing/2014/main" id="{41CABE48-8DF3-A73C-EA28-028D09130F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B5EE0E-3F04-2016-E7A8-D0803D340C84}"/>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8" name="Rectangle 7">
            <a:extLst>
              <a:ext uri="{FF2B5EF4-FFF2-40B4-BE49-F238E27FC236}">
                <a16:creationId xmlns:a16="http://schemas.microsoft.com/office/drawing/2014/main" id="{F9793040-E9B8-1DB8-3258-E95D0A9652AA}"/>
              </a:ext>
            </a:extLst>
          </p:cNvPr>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0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995DB-6394-655F-6C3E-F110D2D11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440CB9-098F-95DB-82CA-F9D38BE02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ECA046-5A8E-29E9-EA8C-10904B0BD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C0096-1860-4642-9CD2-0079EA5E7CD1}" type="datetimeFigureOut">
              <a:rPr lang="en-US" smtClean="0"/>
              <a:pPr/>
              <a:t>5/21/2023</a:t>
            </a:fld>
            <a:endParaRPr lang="en-US"/>
          </a:p>
        </p:txBody>
      </p:sp>
      <p:sp>
        <p:nvSpPr>
          <p:cNvPr id="5" name="Footer Placeholder 4">
            <a:extLst>
              <a:ext uri="{FF2B5EF4-FFF2-40B4-BE49-F238E27FC236}">
                <a16:creationId xmlns:a16="http://schemas.microsoft.com/office/drawing/2014/main" id="{0500A6E9-CBC0-32CD-FDD8-301148249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2B26E40-A9D3-DB94-D99C-58F0501A8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smtClean="0"/>
              <a:pPr/>
              <a:t>‹#›</a:t>
            </a:fld>
            <a:endParaRPr lang="en-US"/>
          </a:p>
        </p:txBody>
      </p:sp>
      <p:sp>
        <p:nvSpPr>
          <p:cNvPr id="7" name="Rectangle 6">
            <a:extLst>
              <a:ext uri="{FF2B5EF4-FFF2-40B4-BE49-F238E27FC236}">
                <a16:creationId xmlns:a16="http://schemas.microsoft.com/office/drawing/2014/main" id="{1B87B949-2B62-87EA-1E1D-1EEA6105B096}"/>
              </a:ext>
            </a:extLst>
          </p:cNvPr>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4868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1" r:id="rId13"/>
    <p:sldLayoutId id="2147483656" r:id="rId14"/>
    <p:sldLayoutId id="214748365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6416512"/>
            <a:ext cx="11125200" cy="571500"/>
          </a:xfrm>
        </p:spPr>
        <p:txBody>
          <a:bodyPr>
            <a:normAutofit/>
          </a:bodyPr>
          <a:lstStyle/>
          <a:p>
            <a:r>
              <a:rPr lang="en-US" sz="1600" dirty="0"/>
              <a:t>Paula Beckett, Juanita Sands, Joey Zheng, Cameron </a:t>
            </a:r>
            <a:r>
              <a:rPr lang="en-US" sz="1600" dirty="0" err="1"/>
              <a:t>DIFalco</a:t>
            </a:r>
            <a:endParaRPr lang="en-US" sz="1600" dirty="0"/>
          </a:p>
        </p:txBody>
      </p:sp>
      <p:pic>
        <p:nvPicPr>
          <p:cNvPr id="8" name="Picture Placeholder 7" descr="Closeup of Granny Smith apple and tape measure" title="Sample Fitness Picture"/>
          <p:cNvPicPr>
            <a:picLocks noGrp="1" noChangeAspect="1"/>
          </p:cNvPicPr>
          <p:nvPr>
            <p:ph type="pic" idx="11"/>
          </p:nvPr>
        </p:nvPicPr>
        <p:blipFill rotWithShape="1">
          <a:blip r:embed="rId3" cstate="print">
            <a:extLst>
              <a:ext uri="{28A0092B-C50C-407E-A947-70E740481C1C}">
                <a14:useLocalDpi xmlns:a14="http://schemas.microsoft.com/office/drawing/2010/main" val="0"/>
              </a:ext>
            </a:extLst>
          </a:blip>
          <a:srcRect t="617" b="617"/>
          <a:stretch/>
        </p:blipFill>
        <p:spPr/>
      </p:pic>
      <p:pic>
        <p:nvPicPr>
          <p:cNvPr id="9" name="Picture Placeholder 8" descr="Man and woman running on indoor track" title="Sample Fitness Picture"/>
          <p:cNvPicPr>
            <a:picLocks noGrp="1" noChangeAspect="1"/>
          </p:cNvPicPr>
          <p:nvPr>
            <p:ph type="pic" idx="12"/>
          </p:nvPr>
        </p:nvPicPr>
        <p:blipFill rotWithShape="1">
          <a:blip r:embed="rId4" cstate="print">
            <a:extLst>
              <a:ext uri="{28A0092B-C50C-407E-A947-70E740481C1C}">
                <a14:useLocalDpi xmlns:a14="http://schemas.microsoft.com/office/drawing/2010/main" val="0"/>
              </a:ext>
            </a:extLst>
          </a:blip>
          <a:srcRect t="599" b="599"/>
          <a:stretch/>
        </p:blipFill>
        <p:spPr/>
      </p:pic>
      <p:sp>
        <p:nvSpPr>
          <p:cNvPr id="4" name="Title 1">
            <a:extLst>
              <a:ext uri="{FF2B5EF4-FFF2-40B4-BE49-F238E27FC236}">
                <a16:creationId xmlns:a16="http://schemas.microsoft.com/office/drawing/2014/main" id="{17EAAD74-5C4D-29A5-521B-2D9305D891D2}"/>
              </a:ext>
            </a:extLst>
          </p:cNvPr>
          <p:cNvSpPr txBox="1">
            <a:spLocks/>
          </p:cNvSpPr>
          <p:nvPr/>
        </p:nvSpPr>
        <p:spPr>
          <a:xfrm>
            <a:off x="1043138" y="4896596"/>
            <a:ext cx="10105724" cy="751974"/>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4400" kern="1200" cap="all" spc="-50" baseline="0">
                <a:solidFill>
                  <a:schemeClr val="bg1"/>
                </a:solidFill>
                <a:latin typeface="+mj-lt"/>
                <a:ea typeface="+mj-ea"/>
                <a:cs typeface="+mj-cs"/>
              </a:defRPr>
            </a:lvl1pPr>
          </a:lstStyle>
          <a:p>
            <a:r>
              <a:rPr lang="en-US" dirty="0"/>
              <a:t>Does Happiness impact Life Expectancy, what impacts Happiness and Life Expectancy? </a:t>
            </a:r>
          </a:p>
        </p:txBody>
      </p:sp>
      <p:sp>
        <p:nvSpPr>
          <p:cNvPr id="5" name="Subtitle 6">
            <a:extLst>
              <a:ext uri="{FF2B5EF4-FFF2-40B4-BE49-F238E27FC236}">
                <a16:creationId xmlns:a16="http://schemas.microsoft.com/office/drawing/2014/main" id="{1B3EA628-903C-8919-F37F-065CBA7CC99B}"/>
              </a:ext>
            </a:extLst>
          </p:cNvPr>
          <p:cNvSpPr txBox="1">
            <a:spLocks/>
          </p:cNvSpPr>
          <p:nvPr/>
        </p:nvSpPr>
        <p:spPr>
          <a:xfrm>
            <a:off x="1043138" y="5746791"/>
            <a:ext cx="10105724" cy="5715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0"/>
              </a:spcBef>
              <a:buClr>
                <a:schemeClr val="accent1"/>
              </a:buClr>
              <a:buSzPct val="100000"/>
              <a:buFont typeface="Arial" pitchFamily="34" charset="0"/>
              <a:buNone/>
              <a:defRPr sz="2000" kern="1200" cap="all" spc="50" baseline="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9pPr>
          </a:lstStyle>
          <a:p>
            <a:r>
              <a:rPr lang="en-US" sz="2000" b="0" i="0" dirty="0">
                <a:effectLst/>
                <a:latin typeface="Söhne"/>
              </a:rPr>
              <a:t>Exploring the Relationship through Data Visualization</a:t>
            </a:r>
            <a:endParaRPr lang="en-US" dirty="0"/>
          </a:p>
        </p:txBody>
      </p:sp>
      <p:pic>
        <p:nvPicPr>
          <p:cNvPr id="15" name="Picture 14" descr="Child playing with dinosaurs">
            <a:extLst>
              <a:ext uri="{FF2B5EF4-FFF2-40B4-BE49-F238E27FC236}">
                <a16:creationId xmlns:a16="http://schemas.microsoft.com/office/drawing/2014/main" id="{4B71D845-9BDA-D07F-FE52-2EF7992EE28C}"/>
              </a:ext>
            </a:extLst>
          </p:cNvPr>
          <p:cNvPicPr>
            <a:picLocks noChangeAspect="1"/>
          </p:cNvPicPr>
          <p:nvPr/>
        </p:nvPicPr>
        <p:blipFill rotWithShape="1">
          <a:blip r:embed="rId5">
            <a:extLst>
              <a:ext uri="{28A0092B-C50C-407E-A947-70E740481C1C}">
                <a14:useLocalDpi xmlns:a14="http://schemas.microsoft.com/office/drawing/2010/main" val="0"/>
              </a:ext>
            </a:extLst>
          </a:blip>
          <a:srcRect l="30918" t="3090" r="14129" b="-303"/>
          <a:stretch/>
        </p:blipFill>
        <p:spPr>
          <a:xfrm>
            <a:off x="-1" y="0"/>
            <a:ext cx="4023361" cy="474573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b">
            <a:normAutofit/>
          </a:bodyPr>
          <a:lstStyle/>
          <a:p>
            <a:r>
              <a:rPr lang="en-US" sz="5400" dirty="0"/>
              <a:t>Paula Question</a:t>
            </a:r>
          </a:p>
        </p:txBody>
      </p:sp>
      <p:sp>
        <p:nvSpPr>
          <p:cNvPr id="43"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man and child on a video call">
            <a:extLst>
              <a:ext uri="{FF2B5EF4-FFF2-40B4-BE49-F238E27FC236}">
                <a16:creationId xmlns:a16="http://schemas.microsoft.com/office/drawing/2014/main" id="{AC05401C-F502-C148-94AB-56176AC0BC32}"/>
              </a:ext>
            </a:extLst>
          </p:cNvPr>
          <p:cNvPicPr>
            <a:picLocks noChangeAspect="1"/>
          </p:cNvPicPr>
          <p:nvPr/>
        </p:nvPicPr>
        <p:blipFill rotWithShape="1">
          <a:blip r:embed="rId2">
            <a:extLst>
              <a:ext uri="{28A0092B-C50C-407E-A947-70E740481C1C}">
                <a14:useLocalDpi xmlns:a14="http://schemas.microsoft.com/office/drawing/2010/main" val="0"/>
              </a:ext>
            </a:extLst>
          </a:blip>
          <a:srcRect l="18233" r="1332" b="2"/>
          <a:stretch/>
        </p:blipFill>
        <p:spPr>
          <a:xfrm>
            <a:off x="342900" y="2002056"/>
            <a:ext cx="5041900"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sz="half" idx="1"/>
          </p:nvPr>
        </p:nvSpPr>
        <p:spPr>
          <a:xfrm>
            <a:off x="5727699" y="2071316"/>
            <a:ext cx="5891807" cy="4114800"/>
          </a:xfrm>
        </p:spPr>
        <p:txBody>
          <a:bodyPr vert="horz" lIns="91440" tIns="45720" rIns="91440" bIns="45720" rtlCol="0" anchor="t">
            <a:normAutofit/>
          </a:bodyPr>
          <a:lstStyle/>
          <a:p>
            <a:r>
              <a:rPr lang="en-US" sz="2200" dirty="0"/>
              <a:t>First bullet point here</a:t>
            </a:r>
          </a:p>
          <a:p>
            <a:r>
              <a:rPr lang="en-US" sz="2200" dirty="0"/>
              <a:t>Second bullet point here</a:t>
            </a:r>
          </a:p>
          <a:p>
            <a:r>
              <a:rPr lang="en-US" sz="2200" dirty="0"/>
              <a:t>NO correlation but still important because X</a:t>
            </a:r>
          </a:p>
        </p:txBody>
      </p:sp>
    </p:spTree>
    <p:extLst>
      <p:ext uri="{BB962C8B-B14F-4D97-AF65-F5344CB8AC3E}">
        <p14:creationId xmlns:p14="http://schemas.microsoft.com/office/powerpoint/2010/main" val="13824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93" y="238539"/>
            <a:ext cx="11047013" cy="1434415"/>
          </a:xfrm>
        </p:spPr>
        <p:txBody>
          <a:bodyPr vert="horz" lIns="91440" tIns="45720" rIns="91440" bIns="45720" rtlCol="0" anchor="b">
            <a:normAutofit/>
          </a:bodyPr>
          <a:lstStyle/>
          <a:p>
            <a:r>
              <a:rPr lang="en-US" sz="5400" dirty="0"/>
              <a:t>Paula Question</a:t>
            </a:r>
          </a:p>
        </p:txBody>
      </p:sp>
      <p:pic>
        <p:nvPicPr>
          <p:cNvPr id="6" name="Picture 5" descr="Woman and child on a video call">
            <a:extLst>
              <a:ext uri="{FF2B5EF4-FFF2-40B4-BE49-F238E27FC236}">
                <a16:creationId xmlns:a16="http://schemas.microsoft.com/office/drawing/2014/main" id="{AC05401C-F502-C148-94AB-56176AC0BC32}"/>
              </a:ext>
            </a:extLst>
          </p:cNvPr>
          <p:cNvPicPr>
            <a:picLocks noChangeAspect="1"/>
          </p:cNvPicPr>
          <p:nvPr/>
        </p:nvPicPr>
        <p:blipFill rotWithShape="1">
          <a:blip r:embed="rId2">
            <a:extLst>
              <a:ext uri="{28A0092B-C50C-407E-A947-70E740481C1C}">
                <a14:useLocalDpi xmlns:a14="http://schemas.microsoft.com/office/drawing/2010/main" val="0"/>
              </a:ext>
            </a:extLst>
          </a:blip>
          <a:srcRect l="18233" r="1332" b="2"/>
          <a:stretch/>
        </p:blipFill>
        <p:spPr>
          <a:xfrm>
            <a:off x="342900" y="2002056"/>
            <a:ext cx="5041900"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sz="half" idx="1"/>
          </p:nvPr>
        </p:nvSpPr>
        <p:spPr>
          <a:xfrm>
            <a:off x="5727699" y="2071316"/>
            <a:ext cx="5891807" cy="4114800"/>
          </a:xfrm>
        </p:spPr>
        <p:txBody>
          <a:bodyPr vert="horz" lIns="91440" tIns="45720" rIns="91440" bIns="45720" rtlCol="0" anchor="t">
            <a:normAutofit/>
          </a:bodyPr>
          <a:lstStyle/>
          <a:p>
            <a:r>
              <a:rPr lang="en-US" sz="2200" dirty="0"/>
              <a:t>First bullet point here</a:t>
            </a:r>
          </a:p>
          <a:p>
            <a:r>
              <a:rPr lang="en-US" sz="2200" dirty="0"/>
              <a:t>Second bullet point here</a:t>
            </a:r>
          </a:p>
          <a:p>
            <a:r>
              <a:rPr lang="en-US" sz="2200" dirty="0"/>
              <a:t>NO correlation but still important because X</a:t>
            </a:r>
          </a:p>
        </p:txBody>
      </p:sp>
    </p:spTree>
    <p:extLst>
      <p:ext uri="{BB962C8B-B14F-4D97-AF65-F5344CB8AC3E}">
        <p14:creationId xmlns:p14="http://schemas.microsoft.com/office/powerpoint/2010/main" val="249942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pPr algn="ctr"/>
            <a:r>
              <a:rPr lang="en-US" sz="4600" dirty="0"/>
              <a:t>Top 5 Ranked Countries from our Data Sets</a:t>
            </a:r>
          </a:p>
        </p:txBody>
      </p:sp>
      <p:sp>
        <p:nvSpPr>
          <p:cNvPr id="1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Senior citizen and child talking">
            <a:extLst>
              <a:ext uri="{FF2B5EF4-FFF2-40B4-BE49-F238E27FC236}">
                <a16:creationId xmlns:a16="http://schemas.microsoft.com/office/drawing/2014/main" id="{68279B5C-591A-1F3D-CB35-A94607B744D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282" t="2164" r="10494" b="-2162"/>
          <a:stretch/>
        </p:blipFill>
        <p:spPr>
          <a:xfrm>
            <a:off x="369418" y="2344346"/>
            <a:ext cx="4125383" cy="3709896"/>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Text Placeholder 2">
            <a:extLst>
              <a:ext uri="{FF2B5EF4-FFF2-40B4-BE49-F238E27FC236}">
                <a16:creationId xmlns:a16="http://schemas.microsoft.com/office/drawing/2014/main" id="{84649D83-0E65-5ADA-225E-55FF846238A2}"/>
              </a:ext>
            </a:extLst>
          </p:cNvPr>
          <p:cNvSpPr>
            <a:spLocks noGrp="1"/>
          </p:cNvSpPr>
          <p:nvPr>
            <p:ph type="body" sz="half" idx="2"/>
          </p:nvPr>
        </p:nvSpPr>
        <p:spPr>
          <a:xfrm>
            <a:off x="4905955" y="2071316"/>
            <a:ext cx="6713552" cy="4114800"/>
          </a:xfrm>
        </p:spPr>
        <p:txBody>
          <a:bodyPr vert="horz" lIns="91440" tIns="45720" rIns="91440" bIns="45720" rtlCol="0" anchor="t">
            <a:normAutofit/>
          </a:bodyPr>
          <a:lstStyle/>
          <a:p>
            <a:pPr indent="-228600">
              <a:buFont typeface="Arial" panose="020B0604020202020204" pitchFamily="34" charset="0"/>
              <a:buChar char="•"/>
            </a:pPr>
            <a:r>
              <a:rPr lang="en-US" sz="2200" dirty="0"/>
              <a:t>Top 5 of Each Ranked and if there are doubles in each list we call out</a:t>
            </a:r>
          </a:p>
          <a:p>
            <a:pPr indent="-228600">
              <a:buFont typeface="Arial" panose="020B0604020202020204" pitchFamily="34" charset="0"/>
              <a:buChar char="•"/>
            </a:pPr>
            <a:r>
              <a:rPr lang="en-US" sz="2200" dirty="0"/>
              <a:t>For visual</a:t>
            </a:r>
          </a:p>
          <a:p>
            <a:pPr marL="685800" lvl="1" indent="-457200">
              <a:buFont typeface="+mj-lt"/>
              <a:buAutoNum type="arabicPeriod"/>
            </a:pPr>
            <a:r>
              <a:rPr lang="en-US" sz="2000" dirty="0"/>
              <a:t>For visual</a:t>
            </a:r>
          </a:p>
          <a:p>
            <a:pPr marL="685800" lvl="1" indent="-457200">
              <a:buFont typeface="+mj-lt"/>
              <a:buAutoNum type="arabicPeriod"/>
            </a:pPr>
            <a:r>
              <a:rPr lang="en-US" sz="2000" dirty="0"/>
              <a:t>For visual</a:t>
            </a:r>
          </a:p>
          <a:p>
            <a:pPr marL="685800" lvl="1" indent="-457200">
              <a:buFont typeface="+mj-lt"/>
              <a:buAutoNum type="arabicPeriod"/>
            </a:pPr>
            <a:r>
              <a:rPr lang="en-US" sz="2000" dirty="0"/>
              <a:t>For visual</a:t>
            </a:r>
          </a:p>
          <a:p>
            <a:pPr marL="228600" lvl="1"/>
            <a:endParaRPr lang="en-US" sz="2000" dirty="0"/>
          </a:p>
          <a:p>
            <a:pPr indent="-228600">
              <a:buFont typeface="Arial" panose="020B0604020202020204" pitchFamily="34" charset="0"/>
              <a:buChar char="•"/>
            </a:pPr>
            <a:r>
              <a:rPr lang="en-US" sz="2200" dirty="0"/>
              <a:t>For visual</a:t>
            </a:r>
          </a:p>
          <a:p>
            <a:pPr marL="685800" lvl="1" indent="-457200">
              <a:buFont typeface="+mj-lt"/>
              <a:buAutoNum type="arabicPeriod"/>
            </a:pPr>
            <a:r>
              <a:rPr lang="en-US" sz="2000" dirty="0"/>
              <a:t>For visual</a:t>
            </a:r>
          </a:p>
          <a:p>
            <a:pPr marL="685800" lvl="1" indent="-457200">
              <a:buFont typeface="+mj-lt"/>
              <a:buAutoNum type="arabicPeriod"/>
            </a:pPr>
            <a:r>
              <a:rPr lang="en-US" sz="2000" dirty="0"/>
              <a:t>For visual</a:t>
            </a:r>
          </a:p>
          <a:p>
            <a:pPr marL="685800" lvl="1" indent="-457200">
              <a:buFont typeface="+mj-lt"/>
              <a:buAutoNum type="arabicPeriod"/>
            </a:pPr>
            <a:r>
              <a:rPr lang="en-US" sz="2000" dirty="0"/>
              <a:t>For visual</a:t>
            </a:r>
          </a:p>
          <a:p>
            <a:pPr lvl="1"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 Summary?</a:t>
            </a:r>
          </a:p>
        </p:txBody>
      </p:sp>
      <p:sp>
        <p:nvSpPr>
          <p:cNvPr id="6" name="Content Placeholder 5"/>
          <p:cNvSpPr>
            <a:spLocks noGrp="1"/>
          </p:cNvSpPr>
          <p:nvPr>
            <p:ph sz="quarter" idx="4"/>
          </p:nvPr>
        </p:nvSpPr>
        <p:spPr>
          <a:xfrm>
            <a:off x="5097813" y="1329532"/>
            <a:ext cx="5183188" cy="3684588"/>
          </a:xfrm>
        </p:spPr>
        <p:txBody>
          <a:bodyPr>
            <a:normAutofit fontScale="70000" lnSpcReduction="20000"/>
          </a:bodyPr>
          <a:lstStyle/>
          <a:p>
            <a:pPr algn="l">
              <a:buFont typeface="Arial" panose="020B0604020202020204" pitchFamily="34" charset="0"/>
              <a:buChar char="•"/>
            </a:pPr>
            <a:r>
              <a:rPr lang="en-US" b="0" i="0" dirty="0">
                <a:solidFill>
                  <a:srgbClr val="2B2B2B"/>
                </a:solidFill>
                <a:effectLst/>
                <a:latin typeface="Roboto" panose="02000000000000000000" pitchFamily="2" charset="0"/>
              </a:rPr>
              <a:t>Write-up </a:t>
            </a:r>
            <a:r>
              <a:rPr lang="en-US" b="0" i="0" dirty="0" err="1">
                <a:solidFill>
                  <a:srgbClr val="2B2B2B"/>
                </a:solidFill>
                <a:effectLst/>
                <a:latin typeface="Roboto" panose="02000000000000000000" pitchFamily="2" charset="0"/>
              </a:rPr>
              <a:t>summarises</a:t>
            </a:r>
            <a:r>
              <a:rPr lang="en-US" b="0" i="0" dirty="0">
                <a:solidFill>
                  <a:srgbClr val="2B2B2B"/>
                </a:solidFill>
                <a:effectLst/>
                <a:latin typeface="Roboto" panose="02000000000000000000" pitchFamily="2" charset="0"/>
              </a:rPr>
              <a:t> major findings and implications at a professional level (5 points)</a:t>
            </a:r>
          </a:p>
          <a:p>
            <a:pPr algn="l">
              <a:buFont typeface="Arial" panose="020B0604020202020204" pitchFamily="34" charset="0"/>
              <a:buChar char="•"/>
            </a:pPr>
            <a:r>
              <a:rPr lang="en-US" b="0" i="0" dirty="0">
                <a:solidFill>
                  <a:srgbClr val="2B2B2B"/>
                </a:solidFill>
                <a:effectLst/>
                <a:latin typeface="Roboto" panose="02000000000000000000" pitchFamily="2" charset="0"/>
              </a:rPr>
              <a:t>Each question in the project proposal is answered with precise descriptions and findings (5 points)</a:t>
            </a:r>
          </a:p>
          <a:p>
            <a:pPr algn="l">
              <a:buFont typeface="Arial" panose="020B0604020202020204" pitchFamily="34" charset="0"/>
              <a:buChar char="•"/>
            </a:pPr>
            <a:r>
              <a:rPr lang="en-US" b="0" i="0" dirty="0">
                <a:solidFill>
                  <a:srgbClr val="2B2B2B"/>
                </a:solidFill>
                <a:effectLst/>
                <a:latin typeface="Roboto" panose="02000000000000000000" pitchFamily="2" charset="0"/>
              </a:rPr>
              <a:t>Findings are strongly supported with numbers and </a:t>
            </a:r>
            <a:r>
              <a:rPr lang="en-US" b="0" i="0" dirty="0" err="1">
                <a:solidFill>
                  <a:srgbClr val="2B2B2B"/>
                </a:solidFill>
                <a:effectLst/>
                <a:latin typeface="Roboto" panose="02000000000000000000" pitchFamily="2" charset="0"/>
              </a:rPr>
              <a:t>visualisations</a:t>
            </a:r>
            <a:r>
              <a:rPr lang="en-US" b="0" i="0" dirty="0">
                <a:solidFill>
                  <a:srgbClr val="2B2B2B"/>
                </a:solidFill>
                <a:effectLst/>
                <a:latin typeface="Roboto" panose="02000000000000000000" pitchFamily="2" charset="0"/>
              </a:rPr>
              <a:t> (5 points)</a:t>
            </a:r>
          </a:p>
          <a:p>
            <a:pPr algn="l">
              <a:buFont typeface="Arial" panose="020B0604020202020204" pitchFamily="34" charset="0"/>
              <a:buChar char="•"/>
            </a:pPr>
            <a:r>
              <a:rPr lang="en-US" b="0" i="0" dirty="0">
                <a:solidFill>
                  <a:srgbClr val="2B2B2B"/>
                </a:solidFill>
                <a:effectLst/>
                <a:latin typeface="Roboto" panose="02000000000000000000" pitchFamily="2" charset="0"/>
              </a:rPr>
              <a:t>Each question response is supported with a well-discerned statistical analysis from lessons (e.g., aggregation, correlation, comparison, summary statistics, sentiment analysis, and time series analysis) (5 points)</a:t>
            </a:r>
          </a:p>
        </p:txBody>
      </p:sp>
      <p:pic>
        <p:nvPicPr>
          <p:cNvPr id="4098" name="Picture 2" descr="Home schooling was on the rise, even before COVID-19 | The Educator K/12">
            <a:extLst>
              <a:ext uri="{FF2B5EF4-FFF2-40B4-BE49-F238E27FC236}">
                <a16:creationId xmlns:a16="http://schemas.microsoft.com/office/drawing/2014/main" id="{6F7EC48A-6963-4F9D-B669-2EA812AC3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074" y="4352926"/>
            <a:ext cx="3041854" cy="20258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8C528FDD-FF1D-7358-9B5E-6A46180F0EB6}"/>
              </a:ext>
            </a:extLst>
          </p:cNvPr>
          <p:cNvSpPr txBox="1">
            <a:spLocks/>
          </p:cNvSpPr>
          <p:nvPr/>
        </p:nvSpPr>
        <p:spPr>
          <a:xfrm>
            <a:off x="390072" y="1586706"/>
            <a:ext cx="5183188" cy="4608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B2B2B"/>
                </a:solidFill>
                <a:latin typeface="Roboto" panose="02000000000000000000" pitchFamily="2" charset="0"/>
              </a:rPr>
              <a:t>GDP vs Long Life?</a:t>
            </a:r>
          </a:p>
          <a:p>
            <a:r>
              <a:rPr lang="en-US" dirty="0">
                <a:solidFill>
                  <a:srgbClr val="2B2B2B"/>
                </a:solidFill>
                <a:latin typeface="Roboto" panose="02000000000000000000" pitchFamily="2" charset="0"/>
              </a:rPr>
              <a:t>Joey – Health</a:t>
            </a:r>
          </a:p>
          <a:p>
            <a:r>
              <a:rPr lang="en-US" dirty="0">
                <a:solidFill>
                  <a:srgbClr val="2B2B2B"/>
                </a:solidFill>
                <a:latin typeface="Roboto" panose="02000000000000000000" pitchFamily="2" charset="0"/>
              </a:rPr>
              <a:t>Cameron – Schooling</a:t>
            </a:r>
          </a:p>
          <a:p>
            <a:r>
              <a:rPr lang="en-US" dirty="0">
                <a:solidFill>
                  <a:srgbClr val="2B2B2B"/>
                </a:solidFill>
                <a:latin typeface="Roboto" panose="02000000000000000000" pitchFamily="2" charset="0"/>
              </a:rPr>
              <a:t>Paula – No Correlation</a:t>
            </a:r>
          </a:p>
          <a:p>
            <a:endParaRPr lang="en-US" dirty="0">
              <a:solidFill>
                <a:srgbClr val="2B2B2B"/>
              </a:solidFill>
              <a:latin typeface="Roboto" panose="02000000000000000000" pitchFamily="2" charset="0"/>
            </a:endParaRPr>
          </a:p>
          <a:p>
            <a:r>
              <a:rPr lang="en-US" dirty="0">
                <a:solidFill>
                  <a:srgbClr val="2B2B2B"/>
                </a:solidFill>
                <a:latin typeface="Roboto" panose="02000000000000000000" pitchFamily="2" charset="0"/>
              </a:rPr>
              <a:t>Overall thoughts on correlation</a:t>
            </a:r>
          </a:p>
        </p:txBody>
      </p:sp>
    </p:spTree>
    <p:extLst>
      <p:ext uri="{BB962C8B-B14F-4D97-AF65-F5344CB8AC3E}">
        <p14:creationId xmlns:p14="http://schemas.microsoft.com/office/powerpoint/2010/main" val="101901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Thank You Teodor the Cat">
            <a:extLst>
              <a:ext uri="{FF2B5EF4-FFF2-40B4-BE49-F238E27FC236}">
                <a16:creationId xmlns:a16="http://schemas.microsoft.com/office/drawing/2014/main" id="{71B4051E-F734-7EF8-8D1E-3435F6A97E4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 t="-405" r="-3" b="13075"/>
          <a:stretch/>
        </p:blipFill>
        <p:spPr>
          <a:xfrm>
            <a:off x="270304" y="1102606"/>
            <a:ext cx="6066995" cy="5298191"/>
          </a:xfrm>
          <a:prstGeom prst="rect">
            <a:avLst/>
          </a:prstGeom>
        </p:spPr>
      </p:pic>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9D87A3A-05BD-7756-5F0C-098E78ADD1B2}"/>
              </a:ext>
            </a:extLst>
          </p:cNvPr>
          <p:cNvSpPr txBox="1"/>
          <p:nvPr/>
        </p:nvSpPr>
        <p:spPr>
          <a:xfrm>
            <a:off x="6337299" y="807842"/>
            <a:ext cx="6242050" cy="984885"/>
          </a:xfrm>
          <a:prstGeom prst="rect">
            <a:avLst/>
          </a:prstGeom>
          <a:noFill/>
        </p:spPr>
        <p:txBody>
          <a:bodyPr wrap="square">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Thank </a:t>
            </a:r>
            <a:r>
              <a:rPr lang="en-US" sz="4000" dirty="0">
                <a:ln w="0"/>
                <a:solidFill>
                  <a:schemeClr val="tx1"/>
                </a:solidFill>
                <a:effectLst>
                  <a:outerShdw blurRad="38100" dist="19050" dir="2700000" algn="tl" rotWithShape="0">
                    <a:schemeClr val="dk1">
                      <a:alpha val="40000"/>
                    </a:schemeClr>
                  </a:outerShdw>
                </a:effectLst>
              </a:rPr>
              <a:t>Y</a:t>
            </a:r>
            <a:r>
              <a:rPr lang="en-US" sz="4000" b="0" cap="none" spc="0" dirty="0">
                <a:ln w="0"/>
                <a:solidFill>
                  <a:schemeClr val="tx1"/>
                </a:solidFill>
                <a:effectLst>
                  <a:outerShdw blurRad="38100" dist="19050" dir="2700000" algn="tl" rotWithShape="0">
                    <a:schemeClr val="dk1">
                      <a:alpha val="40000"/>
                    </a:schemeClr>
                  </a:outerShdw>
                </a:effectLst>
              </a:rPr>
              <a:t>ou</a:t>
            </a:r>
            <a:br>
              <a:rPr lang="en-US" sz="4000" b="0" cap="none" spc="0" dirty="0">
                <a:ln w="0"/>
                <a:solidFill>
                  <a:schemeClr val="tx1"/>
                </a:solidFill>
                <a:effectLst>
                  <a:outerShdw blurRad="38100" dist="19050" dir="2700000" algn="tl" rotWithShape="0">
                    <a:schemeClr val="dk1">
                      <a:alpha val="40000"/>
                    </a:schemeClr>
                  </a:outerShdw>
                </a:effectLst>
              </a:rPr>
            </a:br>
            <a:r>
              <a:rPr lang="en-US" dirty="0">
                <a:ln w="0"/>
                <a:solidFill>
                  <a:schemeClr val="tx1"/>
                </a:solidFill>
                <a:effectLst>
                  <a:outerShdw blurRad="38100" dist="19050" dir="2700000" algn="tl" rotWithShape="0">
                    <a:schemeClr val="dk1">
                      <a:alpha val="40000"/>
                    </a:schemeClr>
                  </a:outerShdw>
                </a:effectLst>
              </a:rPr>
              <a:t>Cameron, Joey</a:t>
            </a:r>
            <a:r>
              <a:rPr lang="en-US" b="0" cap="none" spc="0"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Juanita and Paula</a:t>
            </a:r>
            <a:endParaRPr lang="en-AU"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16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45810"/>
            <a:ext cx="5120561" cy="1325563"/>
          </a:xfrm>
        </p:spPr>
        <p:txBody>
          <a:bodyPr>
            <a:normAutofit/>
          </a:bodyPr>
          <a:lstStyle/>
          <a:p>
            <a:r>
              <a:rPr lang="en-US" b="0" i="0">
                <a:effectLst/>
                <a:latin typeface="Söhne"/>
              </a:rPr>
              <a:t>Context of the Work</a:t>
            </a:r>
            <a:endParaRPr lang="en-US"/>
          </a:p>
        </p:txBody>
      </p:sp>
      <p:sp>
        <p:nvSpPr>
          <p:cNvPr id="1030" name="Content Placeholder 1029">
            <a:extLst>
              <a:ext uri="{FF2B5EF4-FFF2-40B4-BE49-F238E27FC236}">
                <a16:creationId xmlns:a16="http://schemas.microsoft.com/office/drawing/2014/main" id="{3DB9812E-3513-44E3-B8D9-CA2B1195F327}"/>
              </a:ext>
            </a:extLst>
          </p:cNvPr>
          <p:cNvSpPr>
            <a:spLocks noGrp="1"/>
          </p:cNvSpPr>
          <p:nvPr>
            <p:ph idx="1"/>
          </p:nvPr>
        </p:nvSpPr>
        <p:spPr>
          <a:xfrm>
            <a:off x="838201" y="1825625"/>
            <a:ext cx="5092194" cy="4351338"/>
          </a:xfrm>
        </p:spPr>
        <p:txBody>
          <a:bodyPr>
            <a:normAutofit/>
          </a:bodyPr>
          <a:lstStyle/>
          <a:p>
            <a:r>
              <a:rPr lang="en-US" sz="2000" dirty="0">
                <a:latin typeface="Söhne"/>
                <a:ea typeface="+mj-ea"/>
                <a:cs typeface="+mj-cs"/>
              </a:rPr>
              <a:t>The purpose of this presentation is to draw a conclusion on how happiness can impact long Gevity, more importantly from a statistical point of view, is there any correlation?</a:t>
            </a:r>
          </a:p>
          <a:p>
            <a:r>
              <a:rPr lang="en-US" sz="2000" dirty="0">
                <a:latin typeface="Söhne"/>
                <a:ea typeface="+mj-ea"/>
                <a:cs typeface="+mj-cs"/>
              </a:rPr>
              <a:t>There have been many studies on this topic, however in our opinion they are not </a:t>
            </a:r>
            <a:r>
              <a:rPr lang="en-US" sz="2000" dirty="0" err="1">
                <a:latin typeface="Söhne"/>
                <a:ea typeface="+mj-ea"/>
                <a:cs typeface="+mj-cs"/>
              </a:rPr>
              <a:t>wholisitc</a:t>
            </a:r>
            <a:r>
              <a:rPr lang="en-US" sz="2000" dirty="0">
                <a:latin typeface="Söhne"/>
                <a:ea typeface="+mj-ea"/>
                <a:cs typeface="+mj-cs"/>
              </a:rPr>
              <a:t> and sometimes push an underlying narrative and have varied results.</a:t>
            </a:r>
          </a:p>
          <a:p>
            <a:r>
              <a:rPr lang="en-US" sz="2000" dirty="0">
                <a:latin typeface="Söhne"/>
                <a:ea typeface="+mj-ea"/>
                <a:cs typeface="+mj-cs"/>
              </a:rPr>
              <a:t>We are evaluating multiple data sources today to work through this questions and provided a clear and concise answer to you on how your happiness can impact your ability to live a long and fruitful life. </a:t>
            </a:r>
            <a:endParaRPr lang="en-US" sz="2000">
              <a:latin typeface="Söhne"/>
              <a:ea typeface="+mj-ea"/>
              <a:cs typeface="+mj-cs"/>
            </a:endParaRPr>
          </a:p>
        </p:txBody>
      </p:sp>
      <p:sp>
        <p:nvSpPr>
          <p:cNvPr id="1051" name="Oval 105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2" descr="Are you doing the work of 3 people? Your boss should be worried - The  Economic Times">
            <a:extLst>
              <a:ext uri="{FF2B5EF4-FFF2-40B4-BE49-F238E27FC236}">
                <a16:creationId xmlns:a16="http://schemas.microsoft.com/office/drawing/2014/main" id="{0125F139-66AC-6167-2889-57BB504E1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68" r="11921" b="3"/>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053" name="Arc 105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Picture 6" descr="4 Ways to Add Purpose to the Workplace">
            <a:extLst>
              <a:ext uri="{FF2B5EF4-FFF2-40B4-BE49-F238E27FC236}">
                <a16:creationId xmlns:a16="http://schemas.microsoft.com/office/drawing/2014/main" id="{A2066C90-52F4-3839-6968-E4322F0A4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84" r="17515"/>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8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172124"/>
            <a:ext cx="5572034" cy="1956841"/>
          </a:xfrm>
        </p:spPr>
        <p:txBody>
          <a:bodyPr anchor="b">
            <a:normAutofit/>
          </a:bodyPr>
          <a:lstStyle/>
          <a:p>
            <a:r>
              <a:rPr lang="en-US" sz="3200" b="0" i="0" dirty="0">
                <a:effectLst/>
                <a:latin typeface="Söhne"/>
              </a:rPr>
              <a:t>Understanding the connection between happiness and life expectancy</a:t>
            </a:r>
            <a:endParaRPr lang="en-US" sz="3200" dirty="0"/>
          </a:p>
        </p:txBody>
      </p:sp>
      <p:sp>
        <p:nvSpPr>
          <p:cNvPr id="103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3DB9812E-3513-44E3-B8D9-CA2B1195F327}"/>
              </a:ext>
            </a:extLst>
          </p:cNvPr>
          <p:cNvSpPr>
            <a:spLocks noGrp="1"/>
          </p:cNvSpPr>
          <p:nvPr>
            <p:ph idx="1"/>
          </p:nvPr>
        </p:nvSpPr>
        <p:spPr>
          <a:xfrm>
            <a:off x="640080" y="2872899"/>
            <a:ext cx="4670087" cy="3320668"/>
          </a:xfrm>
        </p:spPr>
        <p:txBody>
          <a:bodyPr>
            <a:normAutofit/>
          </a:bodyPr>
          <a:lstStyle/>
          <a:p>
            <a:r>
              <a:rPr lang="en-US" sz="2000" dirty="0">
                <a:latin typeface="Söhne"/>
                <a:ea typeface="+mj-ea"/>
                <a:cs typeface="+mj-cs"/>
              </a:rPr>
              <a:t>What Impacts Happiness</a:t>
            </a:r>
          </a:p>
          <a:p>
            <a:pPr lvl="1"/>
            <a:r>
              <a:rPr lang="en-US" sz="1600" dirty="0">
                <a:latin typeface="Söhne"/>
                <a:ea typeface="+mj-ea"/>
                <a:cs typeface="+mj-cs"/>
              </a:rPr>
              <a:t>Positive emotions</a:t>
            </a:r>
          </a:p>
          <a:p>
            <a:pPr lvl="1"/>
            <a:r>
              <a:rPr lang="en-US" sz="1600" dirty="0">
                <a:latin typeface="Söhne"/>
                <a:ea typeface="+mj-ea"/>
                <a:cs typeface="+mj-cs"/>
              </a:rPr>
              <a:t>Lower stress levels</a:t>
            </a:r>
          </a:p>
          <a:p>
            <a:pPr lvl="1"/>
            <a:r>
              <a:rPr lang="en-US" sz="1600" dirty="0">
                <a:latin typeface="Söhne"/>
                <a:ea typeface="+mj-ea"/>
                <a:cs typeface="+mj-cs"/>
              </a:rPr>
              <a:t>Social support and relationships</a:t>
            </a:r>
          </a:p>
          <a:p>
            <a:pPr lvl="1"/>
            <a:r>
              <a:rPr lang="en-US" sz="1600" dirty="0">
                <a:latin typeface="Söhne"/>
                <a:ea typeface="+mj-ea"/>
                <a:cs typeface="+mj-cs"/>
              </a:rPr>
              <a:t>Positive lifestyle choices</a:t>
            </a:r>
          </a:p>
          <a:p>
            <a:pPr lvl="1"/>
            <a:endParaRPr lang="en-US" sz="1600" dirty="0">
              <a:latin typeface="Söhne"/>
              <a:ea typeface="+mj-ea"/>
              <a:cs typeface="+mj-cs"/>
            </a:endParaRPr>
          </a:p>
          <a:p>
            <a:r>
              <a:rPr lang="en-US" sz="2000" dirty="0">
                <a:latin typeface="Söhne"/>
                <a:ea typeface="+mj-ea"/>
                <a:cs typeface="+mj-cs"/>
              </a:rPr>
              <a:t>What Impacts Life Expectancy</a:t>
            </a:r>
          </a:p>
          <a:p>
            <a:pPr lvl="1"/>
            <a:r>
              <a:rPr lang="en-US" sz="1600" dirty="0">
                <a:latin typeface="Söhne"/>
                <a:ea typeface="+mj-ea"/>
                <a:cs typeface="+mj-cs"/>
              </a:rPr>
              <a:t>Healthy lifestyle</a:t>
            </a:r>
          </a:p>
          <a:p>
            <a:pPr lvl="1"/>
            <a:r>
              <a:rPr lang="en-US" sz="1600" dirty="0">
                <a:latin typeface="Söhne"/>
                <a:ea typeface="+mj-ea"/>
                <a:cs typeface="+mj-cs"/>
              </a:rPr>
              <a:t>Access to health care/ disease prevention</a:t>
            </a:r>
          </a:p>
          <a:p>
            <a:pPr lvl="1"/>
            <a:r>
              <a:rPr lang="en-US" sz="1600" dirty="0">
                <a:latin typeface="Söhne"/>
                <a:ea typeface="+mj-ea"/>
                <a:cs typeface="+mj-cs"/>
              </a:rPr>
              <a:t>Education and knowledge</a:t>
            </a:r>
          </a:p>
          <a:p>
            <a:pPr lvl="1"/>
            <a:r>
              <a:rPr lang="en-US" sz="1600" dirty="0">
                <a:latin typeface="Söhne"/>
                <a:ea typeface="+mj-ea"/>
                <a:cs typeface="+mj-cs"/>
              </a:rPr>
              <a:t>Mental well-being</a:t>
            </a:r>
          </a:p>
        </p:txBody>
      </p:sp>
      <p:pic>
        <p:nvPicPr>
          <p:cNvPr id="1026" name="Picture 2" descr="Try These 6 Science-Backed Secrets to Happiness | Discover Magazine">
            <a:extLst>
              <a:ext uri="{FF2B5EF4-FFF2-40B4-BE49-F238E27FC236}">
                <a16:creationId xmlns:a16="http://schemas.microsoft.com/office/drawing/2014/main" id="{D95E94FB-3690-A77D-EF22-66DA4DFE8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68" r="-8064" b="2"/>
          <a:stretch/>
        </p:blipFill>
        <p:spPr bwMode="auto">
          <a:xfrm>
            <a:off x="6094476" y="3629"/>
            <a:ext cx="6878785" cy="685800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r>
              <a:rPr lang="en-US" sz="5400" dirty="0"/>
              <a:t>GDP vs Happiness OR Long Life</a:t>
            </a:r>
          </a:p>
        </p:txBody>
      </p:sp>
      <p:sp>
        <p:nvSpPr>
          <p:cNvPr id="20"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Jars of coins">
            <a:extLst>
              <a:ext uri="{FF2B5EF4-FFF2-40B4-BE49-F238E27FC236}">
                <a16:creationId xmlns:a16="http://schemas.microsoft.com/office/drawing/2014/main" id="{8A15221D-8CE6-0432-963C-D541FDEBBFB6}"/>
              </a:ext>
            </a:extLst>
          </p:cNvPr>
          <p:cNvPicPr>
            <a:picLocks noChangeAspect="1"/>
          </p:cNvPicPr>
          <p:nvPr/>
        </p:nvPicPr>
        <p:blipFill rotWithShape="1">
          <a:blip r:embed="rId2">
            <a:extLst>
              <a:ext uri="{28A0092B-C50C-407E-A947-70E740481C1C}">
                <a14:useLocalDpi xmlns:a14="http://schemas.microsoft.com/office/drawing/2010/main" val="0"/>
              </a:ext>
            </a:extLst>
          </a:blip>
          <a:srcRect l="2394" t="42076" r="4987" b="2"/>
          <a:stretch/>
        </p:blipFill>
        <p:spPr>
          <a:xfrm>
            <a:off x="441865" y="4142632"/>
            <a:ext cx="5805714" cy="2423558"/>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7659584" y="2151555"/>
            <a:ext cx="3719553" cy="449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Insights</a:t>
            </a:r>
          </a:p>
          <a:p>
            <a:pPr lvl="1"/>
            <a:r>
              <a:rPr lang="en-US" sz="1800"/>
              <a:t>1</a:t>
            </a:r>
          </a:p>
          <a:p>
            <a:pPr lvl="1"/>
            <a:r>
              <a:rPr lang="en-US" sz="1800"/>
              <a:t>2</a:t>
            </a:r>
          </a:p>
          <a:p>
            <a:pPr lvl="1"/>
            <a:r>
              <a:rPr lang="en-US" sz="1800"/>
              <a:t>3</a:t>
            </a:r>
          </a:p>
          <a:p>
            <a:pPr lvl="1"/>
            <a:endParaRPr lang="en-US" sz="1800"/>
          </a:p>
          <a:p>
            <a:r>
              <a:rPr lang="en-US" sz="1800" b="1"/>
              <a:t>Possible Solutions</a:t>
            </a:r>
          </a:p>
          <a:p>
            <a:pPr lvl="1"/>
            <a:r>
              <a:rPr lang="en-US" sz="1400"/>
              <a:t>1</a:t>
            </a:r>
          </a:p>
          <a:p>
            <a:pPr lvl="1"/>
            <a:r>
              <a:rPr lang="en-US" sz="1400"/>
              <a:t>2</a:t>
            </a:r>
          </a:p>
          <a:p>
            <a:pPr lvl="1"/>
            <a:r>
              <a:rPr lang="en-US" sz="1400"/>
              <a:t>3</a:t>
            </a:r>
            <a:endParaRPr lang="en-US" sz="1400" dirty="0"/>
          </a:p>
        </p:txBody>
      </p:sp>
      <p:sp>
        <p:nvSpPr>
          <p:cNvPr id="7" name="Content Placeholder 6">
            <a:extLst>
              <a:ext uri="{FF2B5EF4-FFF2-40B4-BE49-F238E27FC236}">
                <a16:creationId xmlns:a16="http://schemas.microsoft.com/office/drawing/2014/main" id="{B636C075-436A-BA56-2392-9014A0960C30}"/>
              </a:ext>
            </a:extLst>
          </p:cNvPr>
          <p:cNvSpPr>
            <a:spLocks noGrp="1"/>
          </p:cNvSpPr>
          <p:nvPr>
            <p:ph sz="half" idx="1"/>
          </p:nvPr>
        </p:nvSpPr>
        <p:spPr/>
        <p:txBody>
          <a:bodyPr/>
          <a:lstStyle/>
          <a:p>
            <a:endParaRPr lang="en-AU"/>
          </a:p>
        </p:txBody>
      </p:sp>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r>
              <a:rPr lang="en-US" sz="5400" dirty="0"/>
              <a:t>GDP vs Happiness OR Long Life</a:t>
            </a:r>
          </a:p>
        </p:txBody>
      </p:sp>
      <p:pic>
        <p:nvPicPr>
          <p:cNvPr id="6" name="Picture 5" descr="Jars of coins">
            <a:extLst>
              <a:ext uri="{FF2B5EF4-FFF2-40B4-BE49-F238E27FC236}">
                <a16:creationId xmlns:a16="http://schemas.microsoft.com/office/drawing/2014/main" id="{8A15221D-8CE6-0432-963C-D541FDEBBFB6}"/>
              </a:ext>
            </a:extLst>
          </p:cNvPr>
          <p:cNvPicPr>
            <a:picLocks noChangeAspect="1"/>
          </p:cNvPicPr>
          <p:nvPr/>
        </p:nvPicPr>
        <p:blipFill rotWithShape="1">
          <a:blip r:embed="rId2">
            <a:extLst>
              <a:ext uri="{28A0092B-C50C-407E-A947-70E740481C1C}">
                <a14:useLocalDpi xmlns:a14="http://schemas.microsoft.com/office/drawing/2010/main" val="0"/>
              </a:ext>
            </a:extLst>
          </a:blip>
          <a:srcRect l="2394" t="42076" r="4987" b="2"/>
          <a:stretch/>
        </p:blipFill>
        <p:spPr>
          <a:xfrm>
            <a:off x="441865" y="4142632"/>
            <a:ext cx="5805714" cy="2423558"/>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7659584" y="2151555"/>
            <a:ext cx="3719553" cy="449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Insights</a:t>
            </a:r>
          </a:p>
          <a:p>
            <a:pPr lvl="1"/>
            <a:r>
              <a:rPr lang="en-US" sz="1800"/>
              <a:t>1</a:t>
            </a:r>
          </a:p>
          <a:p>
            <a:pPr lvl="1"/>
            <a:r>
              <a:rPr lang="en-US" sz="1800"/>
              <a:t>2</a:t>
            </a:r>
          </a:p>
          <a:p>
            <a:pPr lvl="1"/>
            <a:r>
              <a:rPr lang="en-US" sz="1800"/>
              <a:t>3</a:t>
            </a:r>
          </a:p>
          <a:p>
            <a:pPr lvl="1"/>
            <a:endParaRPr lang="en-US" sz="1800"/>
          </a:p>
          <a:p>
            <a:r>
              <a:rPr lang="en-US" sz="1800" b="1"/>
              <a:t>Possible Solutions</a:t>
            </a:r>
          </a:p>
          <a:p>
            <a:pPr lvl="1"/>
            <a:r>
              <a:rPr lang="en-US" sz="1400"/>
              <a:t>1</a:t>
            </a:r>
          </a:p>
          <a:p>
            <a:pPr lvl="1"/>
            <a:r>
              <a:rPr lang="en-US" sz="1400"/>
              <a:t>2</a:t>
            </a:r>
          </a:p>
          <a:p>
            <a:pPr lvl="1"/>
            <a:r>
              <a:rPr lang="en-US" sz="1400"/>
              <a:t>3</a:t>
            </a:r>
            <a:endParaRPr lang="en-US" sz="1400" dirty="0"/>
          </a:p>
        </p:txBody>
      </p:sp>
      <p:sp>
        <p:nvSpPr>
          <p:cNvPr id="7" name="Content Placeholder 6">
            <a:extLst>
              <a:ext uri="{FF2B5EF4-FFF2-40B4-BE49-F238E27FC236}">
                <a16:creationId xmlns:a16="http://schemas.microsoft.com/office/drawing/2014/main" id="{B636C075-436A-BA56-2392-9014A0960C30}"/>
              </a:ext>
            </a:extLst>
          </p:cNvPr>
          <p:cNvSpPr>
            <a:spLocks noGrp="1"/>
          </p:cNvSpPr>
          <p:nvPr>
            <p:ph sz="half" idx="1"/>
          </p:nvPr>
        </p:nvSpPr>
        <p:spPr/>
        <p:txBody>
          <a:bodyPr/>
          <a:lstStyle/>
          <a:p>
            <a:endParaRPr lang="en-AU"/>
          </a:p>
        </p:txBody>
      </p:sp>
    </p:spTree>
    <p:extLst>
      <p:ext uri="{BB962C8B-B14F-4D97-AF65-F5344CB8AC3E}">
        <p14:creationId xmlns:p14="http://schemas.microsoft.com/office/powerpoint/2010/main" val="19494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Joey Question Health</a:t>
            </a:r>
          </a:p>
        </p:txBody>
      </p:sp>
      <p:pic>
        <p:nvPicPr>
          <p:cNvPr id="3074" name="Picture 2" descr="Has life expectancy slowed down in the UK? Open Access Government">
            <a:extLst>
              <a:ext uri="{FF2B5EF4-FFF2-40B4-BE49-F238E27FC236}">
                <a16:creationId xmlns:a16="http://schemas.microsoft.com/office/drawing/2014/main" id="{4FA7E6DF-3105-6856-966A-554B326D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3429000"/>
            <a:ext cx="4641170" cy="27427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5">
            <a:extLst>
              <a:ext uri="{FF2B5EF4-FFF2-40B4-BE49-F238E27FC236}">
                <a16:creationId xmlns:a16="http://schemas.microsoft.com/office/drawing/2014/main" id="{FF174979-4119-44C0-A043-AA44CE387348}"/>
              </a:ext>
            </a:extLst>
          </p:cNvPr>
          <p:cNvSpPr txBox="1">
            <a:spLocks/>
          </p:cNvSpPr>
          <p:nvPr/>
        </p:nvSpPr>
        <p:spPr>
          <a:xfrm>
            <a:off x="7635834" y="1690688"/>
            <a:ext cx="3719553" cy="449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Insights</a:t>
            </a:r>
          </a:p>
          <a:p>
            <a:pPr lvl="1"/>
            <a:r>
              <a:rPr lang="en-US" sz="1800"/>
              <a:t>1</a:t>
            </a:r>
          </a:p>
          <a:p>
            <a:pPr lvl="1"/>
            <a:r>
              <a:rPr lang="en-US" sz="1800"/>
              <a:t>2</a:t>
            </a:r>
          </a:p>
          <a:p>
            <a:pPr lvl="1"/>
            <a:r>
              <a:rPr lang="en-US" sz="1800"/>
              <a:t>3</a:t>
            </a:r>
          </a:p>
          <a:p>
            <a:pPr lvl="1"/>
            <a:endParaRPr lang="en-US" sz="1800"/>
          </a:p>
          <a:p>
            <a:r>
              <a:rPr lang="en-US" sz="1800" b="1"/>
              <a:t>Possible Solutions</a:t>
            </a:r>
          </a:p>
          <a:p>
            <a:pPr lvl="1"/>
            <a:r>
              <a:rPr lang="en-US" sz="1400"/>
              <a:t>1</a:t>
            </a:r>
          </a:p>
          <a:p>
            <a:pPr lvl="1"/>
            <a:r>
              <a:rPr lang="en-US" sz="1400"/>
              <a:t>2</a:t>
            </a:r>
          </a:p>
          <a:p>
            <a:pPr lvl="1"/>
            <a:r>
              <a:rPr lang="en-US" sz="1400"/>
              <a:t>3</a:t>
            </a:r>
            <a:endParaRPr lang="en-US" sz="1400" dirty="0"/>
          </a:p>
        </p:txBody>
      </p:sp>
    </p:spTree>
    <p:extLst>
      <p:ext uri="{BB962C8B-B14F-4D97-AF65-F5344CB8AC3E}">
        <p14:creationId xmlns:p14="http://schemas.microsoft.com/office/powerpoint/2010/main" val="23369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Joey Question Health</a:t>
            </a:r>
          </a:p>
        </p:txBody>
      </p:sp>
      <p:pic>
        <p:nvPicPr>
          <p:cNvPr id="3074" name="Picture 2" descr="Has life expectancy slowed down in the UK? Open Access Government">
            <a:extLst>
              <a:ext uri="{FF2B5EF4-FFF2-40B4-BE49-F238E27FC236}">
                <a16:creationId xmlns:a16="http://schemas.microsoft.com/office/drawing/2014/main" id="{4FA7E6DF-3105-6856-966A-554B326D1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3429000"/>
            <a:ext cx="4641170" cy="27427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5">
            <a:extLst>
              <a:ext uri="{FF2B5EF4-FFF2-40B4-BE49-F238E27FC236}">
                <a16:creationId xmlns:a16="http://schemas.microsoft.com/office/drawing/2014/main" id="{FF174979-4119-44C0-A043-AA44CE387348}"/>
              </a:ext>
            </a:extLst>
          </p:cNvPr>
          <p:cNvSpPr txBox="1">
            <a:spLocks/>
          </p:cNvSpPr>
          <p:nvPr/>
        </p:nvSpPr>
        <p:spPr>
          <a:xfrm>
            <a:off x="7635834" y="1690688"/>
            <a:ext cx="3719553" cy="449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Insights</a:t>
            </a:r>
          </a:p>
          <a:p>
            <a:pPr lvl="1"/>
            <a:r>
              <a:rPr lang="en-US" sz="1800"/>
              <a:t>1</a:t>
            </a:r>
          </a:p>
          <a:p>
            <a:pPr lvl="1"/>
            <a:r>
              <a:rPr lang="en-US" sz="1800"/>
              <a:t>2</a:t>
            </a:r>
          </a:p>
          <a:p>
            <a:pPr lvl="1"/>
            <a:r>
              <a:rPr lang="en-US" sz="1800"/>
              <a:t>3</a:t>
            </a:r>
          </a:p>
          <a:p>
            <a:pPr lvl="1"/>
            <a:endParaRPr lang="en-US" sz="1800"/>
          </a:p>
          <a:p>
            <a:r>
              <a:rPr lang="en-US" sz="1800" b="1"/>
              <a:t>Possible Solutions</a:t>
            </a:r>
          </a:p>
          <a:p>
            <a:pPr lvl="1"/>
            <a:r>
              <a:rPr lang="en-US" sz="1400"/>
              <a:t>1</a:t>
            </a:r>
          </a:p>
          <a:p>
            <a:pPr lvl="1"/>
            <a:r>
              <a:rPr lang="en-US" sz="1400"/>
              <a:t>2</a:t>
            </a:r>
          </a:p>
          <a:p>
            <a:pPr lvl="1"/>
            <a:r>
              <a:rPr lang="en-US" sz="1400"/>
              <a:t>3</a:t>
            </a:r>
            <a:endParaRPr lang="en-US" sz="1400" dirty="0"/>
          </a:p>
        </p:txBody>
      </p:sp>
    </p:spTree>
    <p:extLst>
      <p:ext uri="{BB962C8B-B14F-4D97-AF65-F5344CB8AC3E}">
        <p14:creationId xmlns:p14="http://schemas.microsoft.com/office/powerpoint/2010/main" val="211051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Schooling Year Level by Country</a:t>
            </a:r>
          </a:p>
        </p:txBody>
      </p:sp>
      <p:sp>
        <p:nvSpPr>
          <p:cNvPr id="6" name="Content Placeholder 5"/>
          <p:cNvSpPr>
            <a:spLocks noGrp="1"/>
          </p:cNvSpPr>
          <p:nvPr>
            <p:ph sz="quarter" idx="4"/>
          </p:nvPr>
        </p:nvSpPr>
        <p:spPr>
          <a:xfrm>
            <a:off x="7635834" y="1690688"/>
            <a:ext cx="3719553" cy="4498975"/>
          </a:xfrm>
        </p:spPr>
        <p:txBody>
          <a:bodyPr>
            <a:normAutofit/>
          </a:bodyPr>
          <a:lstStyle/>
          <a:p>
            <a:r>
              <a:rPr lang="en-US" sz="1800" b="1" dirty="0"/>
              <a:t>Insights</a:t>
            </a:r>
          </a:p>
          <a:p>
            <a:pPr lvl="1"/>
            <a:r>
              <a:rPr lang="en-US" sz="1800" dirty="0"/>
              <a:t>1</a:t>
            </a:r>
          </a:p>
          <a:p>
            <a:pPr lvl="1"/>
            <a:r>
              <a:rPr lang="en-US" sz="1800" dirty="0"/>
              <a:t>2</a:t>
            </a:r>
          </a:p>
          <a:p>
            <a:pPr lvl="1"/>
            <a:r>
              <a:rPr lang="en-US" sz="1800" dirty="0"/>
              <a:t>3</a:t>
            </a:r>
          </a:p>
          <a:p>
            <a:pPr lvl="1"/>
            <a:endParaRPr lang="en-US" sz="1800" dirty="0"/>
          </a:p>
          <a:p>
            <a:r>
              <a:rPr lang="en-US" sz="1800" b="1" dirty="0"/>
              <a:t>Possible Solutions</a:t>
            </a:r>
          </a:p>
          <a:p>
            <a:pPr lvl="1"/>
            <a:r>
              <a:rPr lang="en-US" sz="1400" dirty="0"/>
              <a:t>1</a:t>
            </a:r>
          </a:p>
          <a:p>
            <a:pPr lvl="1"/>
            <a:r>
              <a:rPr lang="en-US" sz="1400" dirty="0"/>
              <a:t>2</a:t>
            </a:r>
          </a:p>
          <a:p>
            <a:pPr lvl="1"/>
            <a:r>
              <a:rPr lang="en-US" sz="1400" dirty="0"/>
              <a:t>3</a:t>
            </a:r>
          </a:p>
        </p:txBody>
      </p:sp>
      <p:pic>
        <p:nvPicPr>
          <p:cNvPr id="7" name="Picture 6">
            <a:extLst>
              <a:ext uri="{FF2B5EF4-FFF2-40B4-BE49-F238E27FC236}">
                <a16:creationId xmlns:a16="http://schemas.microsoft.com/office/drawing/2014/main" id="{FE67C775-C942-1D06-51AF-2CEC0AB76E39}"/>
              </a:ext>
            </a:extLst>
          </p:cNvPr>
          <p:cNvPicPr>
            <a:picLocks noChangeAspect="1"/>
          </p:cNvPicPr>
          <p:nvPr/>
        </p:nvPicPr>
        <p:blipFill>
          <a:blip r:embed="rId2"/>
          <a:stretch>
            <a:fillRect/>
          </a:stretch>
        </p:blipFill>
        <p:spPr>
          <a:xfrm>
            <a:off x="302222" y="2706369"/>
            <a:ext cx="4578536" cy="3667753"/>
          </a:xfrm>
          <a:prstGeom prst="rect">
            <a:avLst/>
          </a:prstGeom>
        </p:spPr>
      </p:pic>
    </p:spTree>
    <p:extLst>
      <p:ext uri="{BB962C8B-B14F-4D97-AF65-F5344CB8AC3E}">
        <p14:creationId xmlns:p14="http://schemas.microsoft.com/office/powerpoint/2010/main" val="22476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Schooling Year Level by Country</a:t>
            </a:r>
          </a:p>
        </p:txBody>
      </p:sp>
      <p:sp>
        <p:nvSpPr>
          <p:cNvPr id="4" name="Content Placeholder 5">
            <a:extLst>
              <a:ext uri="{FF2B5EF4-FFF2-40B4-BE49-F238E27FC236}">
                <a16:creationId xmlns:a16="http://schemas.microsoft.com/office/drawing/2014/main" id="{9622696C-CF99-3B57-9F71-75C9821B90A5}"/>
              </a:ext>
            </a:extLst>
          </p:cNvPr>
          <p:cNvSpPr txBox="1">
            <a:spLocks/>
          </p:cNvSpPr>
          <p:nvPr/>
        </p:nvSpPr>
        <p:spPr>
          <a:xfrm>
            <a:off x="7635834" y="1690688"/>
            <a:ext cx="3719553" cy="449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Insights</a:t>
            </a:r>
          </a:p>
          <a:p>
            <a:pPr lvl="1"/>
            <a:r>
              <a:rPr lang="en-US" sz="1800"/>
              <a:t>1</a:t>
            </a:r>
          </a:p>
          <a:p>
            <a:pPr lvl="1"/>
            <a:r>
              <a:rPr lang="en-US" sz="1800"/>
              <a:t>2</a:t>
            </a:r>
          </a:p>
          <a:p>
            <a:pPr lvl="1"/>
            <a:r>
              <a:rPr lang="en-US" sz="1800"/>
              <a:t>3</a:t>
            </a:r>
          </a:p>
          <a:p>
            <a:pPr lvl="1"/>
            <a:endParaRPr lang="en-US" sz="1800"/>
          </a:p>
          <a:p>
            <a:r>
              <a:rPr lang="en-US" sz="1800" b="1"/>
              <a:t>Possible Solutions</a:t>
            </a:r>
          </a:p>
          <a:p>
            <a:pPr lvl="1"/>
            <a:r>
              <a:rPr lang="en-US" sz="1400"/>
              <a:t>1</a:t>
            </a:r>
          </a:p>
          <a:p>
            <a:pPr lvl="1"/>
            <a:r>
              <a:rPr lang="en-US" sz="1400"/>
              <a:t>2</a:t>
            </a:r>
          </a:p>
          <a:p>
            <a:pPr lvl="1"/>
            <a:r>
              <a:rPr lang="en-US" sz="1400"/>
              <a:t>3</a:t>
            </a:r>
            <a:endParaRPr lang="en-US" sz="1400" dirty="0"/>
          </a:p>
        </p:txBody>
      </p:sp>
    </p:spTree>
    <p:extLst>
      <p:ext uri="{BB962C8B-B14F-4D97-AF65-F5344CB8AC3E}">
        <p14:creationId xmlns:p14="http://schemas.microsoft.com/office/powerpoint/2010/main" val="39720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D7E995-E739-4C7F-99BF-187901CA0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1C46F48-CB4B-464C-9299-A2C0B1BF6CEF}">
  <ds:schemaRefs>
    <ds:schemaRef ds:uri="http://schemas.microsoft.com/sharepoint/v3/contenttype/forms"/>
  </ds:schemaRefs>
</ds:datastoreItem>
</file>

<file path=customXml/itemProps3.xml><?xml version="1.0" encoding="utf-8"?>
<ds:datastoreItem xmlns:ds="http://schemas.openxmlformats.org/officeDocument/2006/customXml" ds:itemID="{14B4F121-6FDC-47A9-8795-2E2B2F2AE28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820</Words>
  <Application>Microsoft Office PowerPoint</Application>
  <PresentationFormat>Widescreen</PresentationFormat>
  <Paragraphs>131</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Roboto</vt:lpstr>
      <vt:lpstr>Söhne</vt:lpstr>
      <vt:lpstr>Office Theme</vt:lpstr>
      <vt:lpstr>PowerPoint Presentation</vt:lpstr>
      <vt:lpstr>Context of the Work</vt:lpstr>
      <vt:lpstr>Understanding the connection between happiness and life expectancy</vt:lpstr>
      <vt:lpstr>GDP vs Happiness OR Long Life</vt:lpstr>
      <vt:lpstr>GDP vs Happiness OR Long Life</vt:lpstr>
      <vt:lpstr>Joey Question Health</vt:lpstr>
      <vt:lpstr>Joey Question Health</vt:lpstr>
      <vt:lpstr>Schooling Year Level by Country</vt:lpstr>
      <vt:lpstr>Schooling Year Level by Country</vt:lpstr>
      <vt:lpstr>Paula Question</vt:lpstr>
      <vt:lpstr>Paula Question</vt:lpstr>
      <vt:lpstr>Top 5 Ranked Countries from our Data Sets</vt:lpstr>
      <vt:lpstr>Conclusion –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2023-05-15T10:25:20Z</dcterms:created>
  <dcterms:modified xsi:type="dcterms:W3CDTF">2023-05-21T04:04:18Z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